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6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notesSlides/notesSlide4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4"/>
  </p:notesMasterIdLst>
  <p:sldIdLst>
    <p:sldId id="266" r:id="rId2"/>
    <p:sldId id="267" r:id="rId3"/>
    <p:sldId id="259" r:id="rId4"/>
    <p:sldId id="273" r:id="rId5"/>
    <p:sldId id="282" r:id="rId6"/>
    <p:sldId id="277" r:id="rId7"/>
    <p:sldId id="278" r:id="rId8"/>
    <p:sldId id="280" r:id="rId9"/>
    <p:sldId id="281" r:id="rId10"/>
    <p:sldId id="274" r:id="rId11"/>
    <p:sldId id="275" r:id="rId12"/>
    <p:sldId id="276" r:id="rId13"/>
  </p:sldIdLst>
  <p:sldSz cx="18288000" cy="10282238"/>
  <p:notesSz cx="6858000" cy="9144000"/>
  <p:embeddedFontLst>
    <p:embeddedFont>
      <p:font typeface="Roboto" charset="0"/>
      <p:regular r:id="rId15"/>
      <p:bold r:id="rId16"/>
      <p:italic r:id="rId17"/>
      <p:boldItalic r:id="rId18"/>
    </p:embeddedFont>
    <p:embeddedFont>
      <p:font typeface="Calibri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239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B5B818-5B4B-48B1-9B93-774CE235BC5F}">
  <a:tblStyle styleId="{ACB5B818-5B4B-48B1-9B93-774CE235BC5F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3" d="100"/>
          <a:sy n="53" d="100"/>
        </p:scale>
        <p:origin x="-1734" y="-768"/>
      </p:cViewPr>
      <p:guideLst>
        <p:guide orient="horz" pos="3239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28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customXml" Target="../customXml/item1.xml"/></Relationships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4273825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20169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40337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60504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80673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600841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521010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41177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61345" algn="l" defTabSz="184033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414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3976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508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7340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433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949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6491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1128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5174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8549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18369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939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333333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781050" y="3636866"/>
            <a:ext cx="16444200" cy="1866336"/>
          </a:xfrm>
          <a:prstGeom prst="rect">
            <a:avLst/>
          </a:prstGeom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700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700"/>
            </a:lvl2pPr>
            <a:lvl3pPr lvl="2" rtl="0">
              <a:spcBef>
                <a:spcPts val="0"/>
              </a:spcBef>
              <a:buSzPct val="100000"/>
              <a:defRPr sz="9700"/>
            </a:lvl3pPr>
            <a:lvl4pPr lvl="3" rtl="0">
              <a:spcBef>
                <a:spcPts val="0"/>
              </a:spcBef>
              <a:buSzPct val="100000"/>
              <a:defRPr sz="9700"/>
            </a:lvl4pPr>
            <a:lvl5pPr lvl="4" rtl="0">
              <a:spcBef>
                <a:spcPts val="0"/>
              </a:spcBef>
              <a:buSzPct val="100000"/>
              <a:defRPr sz="9700"/>
            </a:lvl5pPr>
            <a:lvl6pPr lvl="5" rtl="0">
              <a:spcBef>
                <a:spcPts val="0"/>
              </a:spcBef>
              <a:buSzPct val="100000"/>
              <a:defRPr sz="9700"/>
            </a:lvl6pPr>
            <a:lvl7pPr lvl="6" rtl="0">
              <a:spcBef>
                <a:spcPts val="0"/>
              </a:spcBef>
              <a:buSzPct val="100000"/>
              <a:defRPr sz="9700"/>
            </a:lvl7pPr>
            <a:lvl8pPr lvl="7" rtl="0">
              <a:spcBef>
                <a:spcPts val="0"/>
              </a:spcBef>
              <a:buSzPct val="100000"/>
              <a:defRPr sz="9700"/>
            </a:lvl8pPr>
            <a:lvl9pPr lvl="8" rtl="0">
              <a:spcBef>
                <a:spcPts val="0"/>
              </a:spcBef>
              <a:buSzPct val="100000"/>
              <a:defRPr sz="97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rot="10800000" flipH="1">
            <a:off x="0" y="3370439"/>
            <a:ext cx="18288000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21" name="Shape 21"/>
          <p:cNvSpPr/>
          <p:nvPr/>
        </p:nvSpPr>
        <p:spPr>
          <a:xfrm>
            <a:off x="0" y="3370440"/>
            <a:ext cx="18288000" cy="217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943800" y="1476767"/>
            <a:ext cx="16444200" cy="1534690"/>
          </a:xfrm>
          <a:prstGeom prst="rect">
            <a:avLst/>
          </a:prstGeom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16444200" cy="5417891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4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1693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rot="10800000" flipH="1">
            <a:off x="0" y="1312197"/>
            <a:ext cx="18288000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874" tIns="182874" rIns="182874" bIns="182874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02"/>
          </a:p>
        </p:txBody>
      </p:sp>
      <p:sp>
        <p:nvSpPr>
          <p:cNvPr id="34" name="Shape 34"/>
          <p:cNvSpPr/>
          <p:nvPr/>
        </p:nvSpPr>
        <p:spPr>
          <a:xfrm>
            <a:off x="0" y="1312097"/>
            <a:ext cx="18288000" cy="217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874" tIns="182874" rIns="182874" bIns="182874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02"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196500" y="32685"/>
            <a:ext cx="17653200" cy="1204842"/>
          </a:xfrm>
          <a:prstGeom prst="rect">
            <a:avLst/>
          </a:prstGeom>
        </p:spPr>
        <p:txBody>
          <a:bodyPr lIns="137092" tIns="137092" rIns="137092" bIns="137092" anchor="ctr" anchorCtr="0"/>
          <a:lstStyle>
            <a:lvl1pPr lvl="0" rtl="0">
              <a:spcBef>
                <a:spcPts val="0"/>
              </a:spcBef>
              <a:buSzPct val="100000"/>
              <a:defRPr sz="4002"/>
            </a:lvl1pPr>
            <a:lvl2pPr lvl="1" rtl="0">
              <a:spcBef>
                <a:spcPts val="0"/>
              </a:spcBef>
              <a:buSzPct val="100000"/>
              <a:defRPr sz="3602"/>
            </a:lvl2pPr>
            <a:lvl3pPr lvl="2" rtl="0">
              <a:spcBef>
                <a:spcPts val="0"/>
              </a:spcBef>
              <a:buSzPct val="100000"/>
              <a:defRPr sz="3602"/>
            </a:lvl3pPr>
            <a:lvl4pPr lvl="3" rtl="0">
              <a:spcBef>
                <a:spcPts val="0"/>
              </a:spcBef>
              <a:buSzPct val="100000"/>
              <a:defRPr sz="3602"/>
            </a:lvl4pPr>
            <a:lvl5pPr lvl="4" rtl="0">
              <a:spcBef>
                <a:spcPts val="0"/>
              </a:spcBef>
              <a:buSzPct val="100000"/>
              <a:defRPr sz="3602"/>
            </a:lvl5pPr>
            <a:lvl6pPr lvl="5" rtl="0">
              <a:spcBef>
                <a:spcPts val="0"/>
              </a:spcBef>
              <a:buSzPct val="100000"/>
              <a:defRPr sz="3602"/>
            </a:lvl6pPr>
            <a:lvl7pPr lvl="6" rtl="0">
              <a:spcBef>
                <a:spcPts val="0"/>
              </a:spcBef>
              <a:buSzPct val="100000"/>
              <a:defRPr sz="3602"/>
            </a:lvl7pPr>
            <a:lvl8pPr lvl="7" rtl="0">
              <a:spcBef>
                <a:spcPts val="0"/>
              </a:spcBef>
              <a:buSzPct val="100000"/>
              <a:defRPr sz="3602"/>
            </a:lvl8pPr>
            <a:lvl9pPr lvl="8" rtl="0">
              <a:spcBef>
                <a:spcPts val="0"/>
              </a:spcBef>
              <a:buSzPct val="100000"/>
              <a:defRPr sz="3602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2347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980501" y="976048"/>
            <a:ext cx="16068000" cy="8177812"/>
          </a:xfrm>
          <a:prstGeom prst="rect">
            <a:avLst/>
          </a:prstGeom>
        </p:spPr>
        <p:txBody>
          <a:bodyPr lIns="137092" tIns="137092" rIns="137092" bIns="137092" anchor="ctr" anchorCtr="0"/>
          <a:lstStyle>
            <a:lvl1pPr lvl="0" rtl="0">
              <a:spcBef>
                <a:spcPts val="0"/>
              </a:spcBef>
              <a:buSzPct val="100000"/>
              <a:defRPr sz="12006"/>
            </a:lvl1pPr>
            <a:lvl2pPr lvl="1" rtl="0">
              <a:spcBef>
                <a:spcPts val="0"/>
              </a:spcBef>
              <a:buSzPct val="100000"/>
              <a:defRPr sz="12006"/>
            </a:lvl2pPr>
            <a:lvl3pPr lvl="2" rtl="0">
              <a:spcBef>
                <a:spcPts val="0"/>
              </a:spcBef>
              <a:buSzPct val="100000"/>
              <a:defRPr sz="12006"/>
            </a:lvl3pPr>
            <a:lvl4pPr lvl="3" rtl="0">
              <a:spcBef>
                <a:spcPts val="0"/>
              </a:spcBef>
              <a:buSzPct val="100000"/>
              <a:defRPr sz="12006"/>
            </a:lvl4pPr>
            <a:lvl5pPr lvl="4" rtl="0">
              <a:spcBef>
                <a:spcPts val="0"/>
              </a:spcBef>
              <a:buSzPct val="100000"/>
              <a:defRPr sz="12006"/>
            </a:lvl5pPr>
            <a:lvl6pPr lvl="5" rtl="0">
              <a:spcBef>
                <a:spcPts val="0"/>
              </a:spcBef>
              <a:buSzPct val="100000"/>
              <a:defRPr sz="12006"/>
            </a:lvl6pPr>
            <a:lvl7pPr lvl="6" rtl="0">
              <a:spcBef>
                <a:spcPts val="0"/>
              </a:spcBef>
              <a:buSzPct val="100000"/>
              <a:defRPr sz="12006"/>
            </a:lvl7pPr>
            <a:lvl8pPr lvl="7" rtl="0">
              <a:spcBef>
                <a:spcPts val="0"/>
              </a:spcBef>
              <a:buSzPct val="100000"/>
              <a:defRPr sz="12006"/>
            </a:lvl8pPr>
            <a:lvl9pPr lvl="8" rtl="0">
              <a:spcBef>
                <a:spcPts val="0"/>
              </a:spcBef>
              <a:buSzPct val="100000"/>
              <a:defRPr sz="12006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0292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uthor Profi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 flipH="1">
            <a:off x="0" y="0"/>
            <a:ext cx="9144000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55" name="Shape 55"/>
          <p:cNvSpPr/>
          <p:nvPr/>
        </p:nvSpPr>
        <p:spPr>
          <a:xfrm rot="5400000">
            <a:off x="3895231" y="5033119"/>
            <a:ext cx="10281039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531000" y="6772113"/>
            <a:ext cx="8090400" cy="2963228"/>
          </a:xfrm>
          <a:prstGeom prst="rect">
            <a:avLst/>
          </a:prstGeom>
        </p:spPr>
        <p:txBody>
          <a:bodyPr lIns="138006" tIns="138006" rIns="138006" bIns="138006" anchor="t" anchorCtr="0"/>
          <a:lstStyle>
            <a:lvl1pPr lvl="0" algn="ctr" rtl="0">
              <a:spcBef>
                <a:spcPts val="0"/>
              </a:spcBef>
              <a:buClr>
                <a:srgbClr val="4285F4"/>
              </a:buClr>
              <a:buSzPct val="100000"/>
              <a:defRPr sz="4800">
                <a:solidFill>
                  <a:srgbClr val="4285F4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8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9879000" y="1447730"/>
            <a:ext cx="7674000" cy="7386779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3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59" name="Shape 59" descr="Corporate headshot of a man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85107" y="1835102"/>
            <a:ext cx="4582200" cy="4580079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 rot="10800000" flipH="1">
            <a:off x="0" y="0"/>
            <a:ext cx="18288000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62" name="Shape 62"/>
          <p:cNvSpPr/>
          <p:nvPr/>
        </p:nvSpPr>
        <p:spPr>
          <a:xfrm rot="10800000" flipH="1">
            <a:off x="0" y="9241170"/>
            <a:ext cx="18288000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4008" tIns="184008" rIns="184008" bIns="184008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800"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14300" y="9389301"/>
            <a:ext cx="16764000" cy="892986"/>
          </a:xfrm>
          <a:prstGeom prst="rect">
            <a:avLst/>
          </a:prstGeom>
        </p:spPr>
        <p:txBody>
          <a:bodyPr lIns="138006" tIns="138006" rIns="138006" bIns="138006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43800" y="1476767"/>
            <a:ext cx="16444200" cy="1534690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16444200" cy="5417891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7047082" y="9386900"/>
            <a:ext cx="1097400" cy="786835"/>
          </a:xfrm>
          <a:prstGeom prst="rect">
            <a:avLst/>
          </a:prstGeom>
          <a:noFill/>
          <a:ln>
            <a:noFill/>
          </a:ln>
        </p:spPr>
        <p:txBody>
          <a:bodyPr lIns="138006" tIns="138006" rIns="138006" bIns="138006" anchor="ctr" anchorCtr="0">
            <a:noAutofit/>
          </a:bodyPr>
          <a:lstStyle/>
          <a:p>
            <a:pPr algn="r"/>
            <a:fld id="{00000000-1234-1234-1234-123412341234}" type="slidenum">
              <a:rPr lang="en" sz="2000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2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60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70" r:id="rId12"/>
    <p:sldLayoutId id="2147483671" r:id="rId13"/>
    <p:sldLayoutId id="214748367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ctrTitle"/>
          </p:nvPr>
        </p:nvSpPr>
        <p:spPr>
          <a:xfrm>
            <a:off x="781050" y="3609462"/>
            <a:ext cx="16444200" cy="1900337"/>
          </a:xfrm>
          <a:prstGeom prst="rect">
            <a:avLst/>
          </a:prstGeom>
        </p:spPr>
        <p:txBody>
          <a:bodyPr lIns="184004" tIns="184004" rIns="184004" bIns="184004" anchor="b" anchorCtr="0">
            <a:noAutofit/>
          </a:bodyPr>
          <a:lstStyle/>
          <a:p>
            <a:r>
              <a:rPr lang="en-US" dirty="0" smtClean="0"/>
              <a:t>Hands-On PowerShell for </a:t>
            </a:r>
            <a:br>
              <a:rPr lang="en-US" dirty="0" smtClean="0"/>
            </a:br>
            <a:r>
              <a:rPr lang="en-US" dirty="0" smtClean="0"/>
              <a:t>Active </a:t>
            </a:r>
            <a:r>
              <a:rPr lang="en-US" dirty="0"/>
              <a:t>Directory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subTitle" idx="1"/>
          </p:nvPr>
        </p:nvSpPr>
        <p:spPr>
          <a:xfrm>
            <a:off x="781050" y="5583596"/>
            <a:ext cx="16444200" cy="881165"/>
          </a:xfrm>
          <a:prstGeom prst="rect">
            <a:avLst/>
          </a:prstGeom>
        </p:spPr>
        <p:txBody>
          <a:bodyPr lIns="184004" tIns="184004" rIns="184004" bIns="184004" anchor="t" anchorCtr="0">
            <a:noAutofit/>
          </a:bodyPr>
          <a:lstStyle/>
          <a:p>
            <a:r>
              <a:rPr lang="en-US" dirty="0"/>
              <a:t>Joshua B Jones</a:t>
            </a:r>
          </a:p>
        </p:txBody>
      </p:sp>
    </p:spTree>
    <p:extLst>
      <p:ext uri="{BB962C8B-B14F-4D97-AF65-F5344CB8AC3E}">
        <p14:creationId xmlns:p14="http://schemas.microsoft.com/office/powerpoint/2010/main" val="387805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2358" y="32689"/>
            <a:ext cx="17661379" cy="1204842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pPr algn="ctr"/>
            <a:r>
              <a:rPr lang="en" sz="4400" dirty="0" smtClean="0"/>
              <a:t>Prerequisite</a:t>
            </a:r>
            <a:r>
              <a:rPr lang="en-US" sz="4400" dirty="0"/>
              <a:t>s</a:t>
            </a:r>
            <a:endParaRPr lang="en" sz="4402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3459" y="1776131"/>
            <a:ext cx="17440478" cy="8042873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pPr marL="914050" indent="-710926">
              <a:buClr>
                <a:srgbClr val="434343"/>
              </a:buClr>
              <a:buFont typeface="Calibri"/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Basic understanding and experience with </a:t>
            </a:r>
            <a:r>
              <a:rPr lang="en-US" sz="4000" dirty="0" smtClean="0">
                <a:solidFill>
                  <a:srgbClr val="434343"/>
                </a:solidFill>
              </a:rPr>
              <a:t>active directory</a:t>
            </a:r>
            <a:endParaRPr lang="en-US" sz="4000" dirty="0">
              <a:solidFill>
                <a:srgbClr val="434343"/>
              </a:solidFill>
            </a:endParaRPr>
          </a:p>
          <a:p>
            <a:pPr marL="914050" indent="-710926">
              <a:buClr>
                <a:srgbClr val="434343"/>
              </a:buClr>
              <a:buFont typeface="Calibri"/>
              <a:buChar char="●"/>
            </a:pPr>
            <a:r>
              <a:rPr lang="en-US" sz="4000" dirty="0" smtClean="0">
                <a:solidFill>
                  <a:srgbClr val="434343"/>
                </a:solidFill>
              </a:rPr>
              <a:t>A computer </a:t>
            </a:r>
            <a:r>
              <a:rPr lang="en-US" sz="4000" dirty="0">
                <a:solidFill>
                  <a:srgbClr val="434343"/>
                </a:solidFill>
              </a:rPr>
              <a:t>with enough resources to facilitate a virtual lab environment</a:t>
            </a:r>
          </a:p>
          <a:p>
            <a:pPr marL="914050" indent="-710926">
              <a:buClr>
                <a:srgbClr val="434343"/>
              </a:buClr>
              <a:buFont typeface="Calibri"/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Any modern OS (Windows, Mac, or Linux)</a:t>
            </a:r>
          </a:p>
          <a:p>
            <a:pPr marL="914050" indent="-710926">
              <a:buClr>
                <a:srgbClr val="434343"/>
              </a:buClr>
              <a:buFont typeface="Calibri"/>
              <a:buChar char="●"/>
            </a:pPr>
            <a:r>
              <a:rPr lang="en-US" sz="4000" dirty="0" smtClean="0">
                <a:solidFill>
                  <a:srgbClr val="434343"/>
                </a:solidFill>
              </a:rPr>
              <a:t>8 GB </a:t>
            </a:r>
            <a:r>
              <a:rPr lang="en-US" sz="4000" dirty="0">
                <a:solidFill>
                  <a:srgbClr val="434343"/>
                </a:solidFill>
              </a:rPr>
              <a:t>minimum RAM, </a:t>
            </a:r>
            <a:r>
              <a:rPr lang="en-US" sz="4000" dirty="0" smtClean="0">
                <a:solidFill>
                  <a:srgbClr val="434343"/>
                </a:solidFill>
              </a:rPr>
              <a:t>16 GB recommended RAM</a:t>
            </a:r>
            <a:endParaRPr lang="en-US" sz="4000" dirty="0">
              <a:solidFill>
                <a:srgbClr val="434343"/>
              </a:solidFill>
            </a:endParaRPr>
          </a:p>
          <a:p>
            <a:pPr marL="914050" indent="-710926">
              <a:buClr>
                <a:srgbClr val="434343"/>
              </a:buClr>
              <a:buFont typeface="Calibri"/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i5 or better CPU recommended</a:t>
            </a:r>
          </a:p>
          <a:p>
            <a:pPr marL="914050" indent="-710926">
              <a:buClr>
                <a:srgbClr val="434343"/>
              </a:buClr>
              <a:buFont typeface="Calibri"/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Minimum of </a:t>
            </a:r>
            <a:r>
              <a:rPr lang="en-US" sz="4000" dirty="0" smtClean="0">
                <a:solidFill>
                  <a:srgbClr val="434343"/>
                </a:solidFill>
              </a:rPr>
              <a:t>120 GB </a:t>
            </a:r>
            <a:r>
              <a:rPr lang="en-US" sz="4000" dirty="0">
                <a:solidFill>
                  <a:srgbClr val="434343"/>
                </a:solidFill>
              </a:rPr>
              <a:t>disk space (external HD will work fine)</a:t>
            </a:r>
          </a:p>
          <a:p>
            <a:pPr marL="914050" indent="-710926">
              <a:buClr>
                <a:srgbClr val="434343"/>
              </a:buClr>
              <a:buFont typeface="Calibri"/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Software is all included with Windows</a:t>
            </a:r>
          </a:p>
          <a:p>
            <a:pPr marL="914507" indent="-711281">
              <a:buClr>
                <a:srgbClr val="434343"/>
              </a:buClr>
              <a:buChar char="●"/>
            </a:pPr>
            <a:endParaRPr lang="en" sz="4002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32542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192358" y="32689"/>
            <a:ext cx="17661379" cy="1204842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pPr algn="ctr"/>
            <a:r>
              <a:rPr lang="en-US" sz="4402" dirty="0"/>
              <a:t>Willingness to Learn</a:t>
            </a:r>
            <a:endParaRPr lang="en" sz="4402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13459" y="1776131"/>
            <a:ext cx="17440478" cy="8042873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pPr marL="914050" indent="-710926">
              <a:buClr>
                <a:srgbClr val="434343"/>
              </a:buClr>
              <a:buFont typeface="Calibri"/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Commit the time</a:t>
            </a:r>
          </a:p>
          <a:p>
            <a:pPr marL="914050" indent="-710926">
              <a:buClr>
                <a:srgbClr val="434343"/>
              </a:buClr>
              <a:buFont typeface="Calibri"/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Commit to using a lab</a:t>
            </a:r>
          </a:p>
          <a:p>
            <a:pPr marL="914050" indent="-710926">
              <a:buClr>
                <a:srgbClr val="434343"/>
              </a:buClr>
              <a:buFont typeface="Calibri"/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Commit to using PowerShell daily in production</a:t>
            </a:r>
          </a:p>
          <a:p>
            <a:pPr marL="914050" indent="-710926">
              <a:buClr>
                <a:srgbClr val="434343"/>
              </a:buClr>
              <a:buFont typeface="Calibri"/>
              <a:buChar char="●"/>
            </a:pPr>
            <a:r>
              <a:rPr lang="en-US" sz="4000" dirty="0">
                <a:solidFill>
                  <a:srgbClr val="434343"/>
                </a:solidFill>
              </a:rPr>
              <a:t>Commit to connecting</a:t>
            </a:r>
          </a:p>
        </p:txBody>
      </p:sp>
    </p:spTree>
    <p:extLst>
      <p:ext uri="{BB962C8B-B14F-4D97-AF65-F5344CB8AC3E}">
        <p14:creationId xmlns:p14="http://schemas.microsoft.com/office/powerpoint/2010/main" val="100793448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980739" y="978099"/>
            <a:ext cx="16067538" cy="8173790"/>
          </a:xfrm>
          <a:prstGeom prst="rect">
            <a:avLst/>
          </a:prstGeom>
        </p:spPr>
        <p:txBody>
          <a:bodyPr lIns="182784" tIns="182784" rIns="182784" bIns="182784" anchor="ctr" anchorCtr="0">
            <a:noAutofit/>
          </a:bodyPr>
          <a:lstStyle/>
          <a:p>
            <a:pPr algn="ctr"/>
            <a:r>
              <a:rPr lang="en" sz="17301" smtClean="0"/>
              <a:t>Let’s Get Started!</a:t>
            </a:r>
            <a:endParaRPr lang="en" sz="17301" dirty="0"/>
          </a:p>
        </p:txBody>
      </p:sp>
    </p:spTree>
    <p:extLst>
      <p:ext uri="{BB962C8B-B14F-4D97-AF65-F5344CB8AC3E}">
        <p14:creationId xmlns:p14="http://schemas.microsoft.com/office/powerpoint/2010/main" val="269160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613820" y="6581104"/>
            <a:ext cx="8086655" cy="3017213"/>
          </a:xfrm>
          <a:prstGeom prst="rect">
            <a:avLst/>
          </a:prstGeom>
        </p:spPr>
        <p:txBody>
          <a:bodyPr lIns="183931" tIns="183931" rIns="183931" bIns="183931" anchor="t" anchorCtr="0">
            <a:noAutofit/>
          </a:bodyPr>
          <a:lstStyle/>
          <a:p>
            <a:r>
              <a:rPr lang="en-US" dirty="0"/>
              <a:t>Joshua B Jones</a:t>
            </a:r>
            <a:endParaRPr lang="en" dirty="0"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9878663" y="1380444"/>
            <a:ext cx="7670447" cy="7521354"/>
          </a:xfrm>
          <a:prstGeom prst="rect">
            <a:avLst/>
          </a:prstGeom>
        </p:spPr>
        <p:txBody>
          <a:bodyPr lIns="183931" tIns="183931" rIns="183931" bIns="183931" anchor="ctr" anchorCtr="0">
            <a:noAutofit/>
          </a:bodyPr>
          <a:lstStyle/>
          <a:p>
            <a:pPr marL="517392" indent="-517392">
              <a:buFont typeface="Arial" panose="020B0604020202020204" pitchFamily="34" charset="0"/>
              <a:buChar char="•"/>
            </a:pPr>
            <a:endParaRPr lang="en-US" sz="3300" dirty="0"/>
          </a:p>
          <a:p>
            <a:pPr marL="517392" indent="-517392">
              <a:buFont typeface="Arial" panose="020B0604020202020204" pitchFamily="34" charset="0"/>
              <a:buChar char="•"/>
            </a:pPr>
            <a:endParaRPr lang="en-US" sz="3300" dirty="0"/>
          </a:p>
          <a:p>
            <a:pPr marL="517392" indent="-517392">
              <a:buFont typeface="Arial" panose="020B0604020202020204" pitchFamily="34" charset="0"/>
              <a:buChar char="•"/>
            </a:pPr>
            <a:r>
              <a:rPr lang="en-US" sz="3300" dirty="0"/>
              <a:t>IT </a:t>
            </a:r>
            <a:r>
              <a:rPr lang="en-US" sz="3300" dirty="0" smtClean="0"/>
              <a:t>systems administrator </a:t>
            </a:r>
            <a:r>
              <a:rPr lang="en-US" sz="3300" dirty="0"/>
              <a:t>in charge of PowerShell administration and tool creation for </a:t>
            </a:r>
            <a:r>
              <a:rPr lang="en-US" sz="3300" dirty="0" smtClean="0"/>
              <a:t>airways freight</a:t>
            </a:r>
            <a:endParaRPr lang="en-US" sz="3300" dirty="0"/>
          </a:p>
          <a:p>
            <a:pPr marL="517392" indent="-517392">
              <a:buFont typeface="Arial" panose="020B0604020202020204" pitchFamily="34" charset="0"/>
              <a:buChar char="•"/>
            </a:pPr>
            <a:r>
              <a:rPr lang="en-US" sz="3300" dirty="0"/>
              <a:t>Certified Microsoft </a:t>
            </a:r>
            <a:r>
              <a:rPr lang="en-US" sz="3300" dirty="0" smtClean="0"/>
              <a:t>professional </a:t>
            </a:r>
            <a:r>
              <a:rPr lang="en-US" sz="3300" dirty="0"/>
              <a:t>and v</a:t>
            </a:r>
            <a:r>
              <a:rPr lang="en-US" sz="3300" dirty="0" smtClean="0"/>
              <a:t>irtualization specialist</a:t>
            </a:r>
            <a:endParaRPr lang="en-US" sz="3300" dirty="0"/>
          </a:p>
          <a:p>
            <a:pPr marL="517392" indent="-517392">
              <a:buFont typeface="Arial" panose="020B0604020202020204" pitchFamily="34" charset="0"/>
              <a:buChar char="•"/>
            </a:pPr>
            <a:r>
              <a:rPr lang="en-US" sz="3300" dirty="0"/>
              <a:t>Eliminated thousands of hours of manual labor with PowerShell</a:t>
            </a:r>
          </a:p>
          <a:p>
            <a:pPr marL="517392" indent="-517392">
              <a:buFont typeface="Arial" panose="020B0604020202020204" pitchFamily="34" charset="0"/>
              <a:buChar char="•"/>
            </a:pPr>
            <a:r>
              <a:rPr lang="en-US" sz="3300" dirty="0"/>
              <a:t>Trained hundreds of students</a:t>
            </a:r>
          </a:p>
          <a:p>
            <a:pPr marL="517392" indent="-517392">
              <a:buFont typeface="Arial" panose="020B0604020202020204" pitchFamily="34" charset="0"/>
              <a:buChar char="•"/>
            </a:pPr>
            <a:endParaRPr lang="en-US" sz="3300" dirty="0"/>
          </a:p>
          <a:p>
            <a:pPr marL="517392" indent="-517392">
              <a:buFont typeface="Arial" panose="020B0604020202020204" pitchFamily="34" charset="0"/>
              <a:buChar char="•"/>
            </a:pPr>
            <a:endParaRPr lang="en-US" sz="3300" dirty="0"/>
          </a:p>
          <a:p>
            <a:pPr marL="517392" indent="-517392">
              <a:buFont typeface="Arial" panose="020B0604020202020204" pitchFamily="34" charset="0"/>
              <a:buChar char="•"/>
            </a:pPr>
            <a:endParaRPr lang="en-US" sz="3300" dirty="0"/>
          </a:p>
        </p:txBody>
      </p:sp>
      <p:pic>
        <p:nvPicPr>
          <p:cNvPr id="6" name="Picture 5" descr="A person looking at the camera&#10;&#10;Description generated with very high confidence">
            <a:extLst>
              <a:ext uri="{FF2B5EF4-FFF2-40B4-BE49-F238E27FC236}">
                <a16:creationId xmlns:lc="http://schemas.openxmlformats.org/drawingml/2006/lockedCanvas" xmlns:a16="http://schemas.microsoft.com/office/drawing/2014/main" xmlns="" id="{3EC3EDC6-F161-417F-AC19-410D7632B0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73" y="1772856"/>
            <a:ext cx="5046948" cy="4808248"/>
          </a:xfrm>
          <a:prstGeom prst="ellipse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58543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1050" y="4166053"/>
            <a:ext cx="16444200" cy="1900337"/>
          </a:xfrm>
          <a:prstGeom prst="rect">
            <a:avLst/>
          </a:prstGeom>
        </p:spPr>
        <p:txBody>
          <a:bodyPr lIns="184008" tIns="184008" rIns="184008" bIns="184008" anchor="b" anchorCtr="0">
            <a:noAutofit/>
          </a:bodyPr>
          <a:lstStyle/>
          <a:p>
            <a:pPr lvl="0"/>
            <a:r>
              <a:rPr lang="en-US" dirty="0"/>
              <a:t>The Course Overview	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958927" y="4304760"/>
            <a:ext cx="0" cy="2244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053100" y="3989950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1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053100" y="4569735"/>
            <a:ext cx="375743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" sz="2800" dirty="0">
                <a:solidFill>
                  <a:schemeClr val="dk2"/>
                </a:solidFill>
              </a:rPr>
              <a:t>Building Labs for </a:t>
            </a:r>
            <a:r>
              <a:rPr lang="en" sz="2800" dirty="0" smtClean="0">
                <a:solidFill>
                  <a:schemeClr val="dk2"/>
                </a:solidFill>
              </a:rPr>
              <a:t>Active </a:t>
            </a:r>
            <a:r>
              <a:rPr lang="en-US" sz="2800" dirty="0" smtClean="0">
                <a:solidFill>
                  <a:schemeClr val="dk2"/>
                </a:solidFill>
              </a:rPr>
              <a:t>Directory </a:t>
            </a:r>
            <a:r>
              <a:rPr lang="en-US" sz="2800" dirty="0">
                <a:solidFill>
                  <a:schemeClr val="dk2"/>
                </a:solidFill>
              </a:rPr>
              <a:t>and PowerShell Testing	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940003" y="1476772"/>
            <a:ext cx="16451820" cy="1534689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" sz="4402" dirty="0"/>
              <a:t>What We’ll Learn</a:t>
            </a:r>
            <a:r>
              <a:rPr lang="en" sz="4402" dirty="0" smtClean="0"/>
              <a:t>? </a:t>
            </a:r>
            <a:endParaRPr lang="en" sz="4402" dirty="0"/>
          </a:p>
        </p:txBody>
      </p:sp>
      <p:grpSp>
        <p:nvGrpSpPr>
          <p:cNvPr id="130" name="Shape 130"/>
          <p:cNvGrpSpPr/>
          <p:nvPr/>
        </p:nvGrpSpPr>
        <p:grpSpPr>
          <a:xfrm>
            <a:off x="762998" y="5981660"/>
            <a:ext cx="16762037" cy="1334981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66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958927" y="4304760"/>
            <a:ext cx="0" cy="2244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053100" y="3989950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1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053100" y="4569735"/>
            <a:ext cx="375743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" sz="2800" dirty="0">
                <a:solidFill>
                  <a:schemeClr val="dk2"/>
                </a:solidFill>
              </a:rPr>
              <a:t>Building Labs for </a:t>
            </a:r>
            <a:r>
              <a:rPr lang="en" sz="2800" dirty="0" smtClean="0">
                <a:solidFill>
                  <a:schemeClr val="dk2"/>
                </a:solidFill>
              </a:rPr>
              <a:t>Active </a:t>
            </a:r>
            <a:r>
              <a:rPr lang="en-US" sz="2800" dirty="0" smtClean="0">
                <a:solidFill>
                  <a:schemeClr val="dk2"/>
                </a:solidFill>
              </a:rPr>
              <a:t>Directory </a:t>
            </a:r>
            <a:r>
              <a:rPr lang="en-US" sz="2800" dirty="0">
                <a:solidFill>
                  <a:schemeClr val="dk2"/>
                </a:solidFill>
              </a:rPr>
              <a:t>and PowerShell Testing	</a:t>
            </a:r>
          </a:p>
        </p:txBody>
      </p:sp>
      <p:cxnSp>
        <p:nvCxnSpPr>
          <p:cNvPr id="117" name="Shape 117"/>
          <p:cNvCxnSpPr/>
          <p:nvPr/>
        </p:nvCxnSpPr>
        <p:spPr>
          <a:xfrm>
            <a:off x="3603174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609202" y="7479883"/>
            <a:ext cx="267103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2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3603922" y="8092326"/>
            <a:ext cx="4506412" cy="1642223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0" dirty="0">
                <a:solidFill>
                  <a:schemeClr val="dk2"/>
                </a:solidFill>
              </a:rPr>
              <a:t>Navigate and </a:t>
            </a:r>
            <a:r>
              <a:rPr lang="en-US" sz="2800" dirty="0" smtClean="0">
                <a:solidFill>
                  <a:schemeClr val="dk2"/>
                </a:solidFill>
              </a:rPr>
              <a:t>Use </a:t>
            </a:r>
            <a:r>
              <a:rPr lang="en-US" sz="2800" dirty="0">
                <a:solidFill>
                  <a:schemeClr val="dk2"/>
                </a:solidFill>
              </a:rPr>
              <a:t>PowerShell with </a:t>
            </a:r>
            <a:r>
              <a:rPr lang="en-US" sz="2800" dirty="0" smtClean="0">
                <a:solidFill>
                  <a:schemeClr val="dk2"/>
                </a:solidFill>
              </a:rPr>
              <a:t>Active Directory Fluently</a:t>
            </a:r>
            <a:endParaRPr lang="en-US" sz="2800" dirty="0">
              <a:solidFill>
                <a:schemeClr val="dk2"/>
              </a:solidFill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940003" y="1476772"/>
            <a:ext cx="16451820" cy="1534689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" sz="4402" dirty="0"/>
              <a:t>What We’ll Learn</a:t>
            </a:r>
            <a:r>
              <a:rPr lang="en" sz="4402" dirty="0" smtClean="0"/>
              <a:t>? </a:t>
            </a:r>
            <a:endParaRPr lang="en" sz="4402" dirty="0"/>
          </a:p>
        </p:txBody>
      </p:sp>
      <p:grpSp>
        <p:nvGrpSpPr>
          <p:cNvPr id="130" name="Shape 130"/>
          <p:cNvGrpSpPr/>
          <p:nvPr/>
        </p:nvGrpSpPr>
        <p:grpSpPr>
          <a:xfrm>
            <a:off x="762998" y="5981660"/>
            <a:ext cx="16762037" cy="1334981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93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958927" y="4304760"/>
            <a:ext cx="0" cy="2244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053100" y="3989950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1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053100" y="4569735"/>
            <a:ext cx="375743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" sz="2800" dirty="0">
                <a:solidFill>
                  <a:schemeClr val="dk2"/>
                </a:solidFill>
              </a:rPr>
              <a:t>Building Labs for </a:t>
            </a:r>
            <a:r>
              <a:rPr lang="en" sz="2800" dirty="0" smtClean="0">
                <a:solidFill>
                  <a:schemeClr val="dk2"/>
                </a:solidFill>
              </a:rPr>
              <a:t>Active </a:t>
            </a:r>
            <a:r>
              <a:rPr lang="en-US" sz="2800" dirty="0" smtClean="0">
                <a:solidFill>
                  <a:schemeClr val="dk2"/>
                </a:solidFill>
              </a:rPr>
              <a:t>Directory </a:t>
            </a:r>
            <a:r>
              <a:rPr lang="en-US" sz="2800" dirty="0">
                <a:solidFill>
                  <a:schemeClr val="dk2"/>
                </a:solidFill>
              </a:rPr>
              <a:t>and PowerShell Testing	</a:t>
            </a:r>
          </a:p>
        </p:txBody>
      </p:sp>
      <p:cxnSp>
        <p:nvCxnSpPr>
          <p:cNvPr id="117" name="Shape 117"/>
          <p:cNvCxnSpPr/>
          <p:nvPr/>
        </p:nvCxnSpPr>
        <p:spPr>
          <a:xfrm>
            <a:off x="3603174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609202" y="7479883"/>
            <a:ext cx="267103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2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3603922" y="8092326"/>
            <a:ext cx="4506412" cy="1642223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0" dirty="0">
                <a:solidFill>
                  <a:schemeClr val="dk2"/>
                </a:solidFill>
              </a:rPr>
              <a:t>Navigate and </a:t>
            </a:r>
            <a:r>
              <a:rPr lang="en-US" sz="2800" dirty="0" smtClean="0">
                <a:solidFill>
                  <a:schemeClr val="dk2"/>
                </a:solidFill>
              </a:rPr>
              <a:t>Use </a:t>
            </a:r>
            <a:r>
              <a:rPr lang="en-US" sz="2800" dirty="0">
                <a:solidFill>
                  <a:schemeClr val="dk2"/>
                </a:solidFill>
              </a:rPr>
              <a:t>PowerShell with </a:t>
            </a:r>
            <a:r>
              <a:rPr lang="en-US" sz="2800" dirty="0" smtClean="0">
                <a:solidFill>
                  <a:schemeClr val="dk2"/>
                </a:solidFill>
              </a:rPr>
              <a:t>Active Directory Fluently</a:t>
            </a:r>
            <a:endParaRPr lang="en-US" sz="2800" dirty="0">
              <a:solidFill>
                <a:schemeClr val="dk2"/>
              </a:solidFill>
            </a:endParaRPr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6364895" y="4288329"/>
            <a:ext cx="0" cy="231013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459067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3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459067" y="4569762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0" dirty="0">
                <a:solidFill>
                  <a:schemeClr val="dk2"/>
                </a:solidFill>
              </a:rPr>
              <a:t>Report Creation for </a:t>
            </a:r>
            <a:r>
              <a:rPr lang="en-US" sz="2800" dirty="0" smtClean="0">
                <a:solidFill>
                  <a:schemeClr val="dk2"/>
                </a:solidFill>
              </a:rPr>
              <a:t>Your </a:t>
            </a:r>
            <a:r>
              <a:rPr lang="en-US" sz="2800" dirty="0">
                <a:solidFill>
                  <a:schemeClr val="dk2"/>
                </a:solidFill>
              </a:rPr>
              <a:t>Active Directory</a:t>
            </a:r>
            <a:endParaRPr lang="en" sz="2800" dirty="0">
              <a:solidFill>
                <a:schemeClr val="dk2"/>
              </a:solidFill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940003" y="1476772"/>
            <a:ext cx="16451820" cy="1534689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" sz="4402" dirty="0"/>
              <a:t>What We’ll Learn</a:t>
            </a:r>
            <a:r>
              <a:rPr lang="en" sz="4402" dirty="0" smtClean="0"/>
              <a:t>? </a:t>
            </a:r>
            <a:endParaRPr lang="en" sz="4402" dirty="0"/>
          </a:p>
        </p:txBody>
      </p:sp>
      <p:grpSp>
        <p:nvGrpSpPr>
          <p:cNvPr id="130" name="Shape 130"/>
          <p:cNvGrpSpPr/>
          <p:nvPr/>
        </p:nvGrpSpPr>
        <p:grpSpPr>
          <a:xfrm>
            <a:off x="762998" y="5981660"/>
            <a:ext cx="16762037" cy="1334981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15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958927" y="4304760"/>
            <a:ext cx="0" cy="2244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053100" y="3989950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1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053100" y="4569735"/>
            <a:ext cx="375743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" sz="2800" dirty="0">
                <a:solidFill>
                  <a:schemeClr val="dk2"/>
                </a:solidFill>
              </a:rPr>
              <a:t>Building Labs for </a:t>
            </a:r>
            <a:r>
              <a:rPr lang="en" sz="2800" dirty="0" smtClean="0">
                <a:solidFill>
                  <a:schemeClr val="dk2"/>
                </a:solidFill>
              </a:rPr>
              <a:t>Active </a:t>
            </a:r>
            <a:r>
              <a:rPr lang="en-US" sz="2800" dirty="0" smtClean="0">
                <a:solidFill>
                  <a:schemeClr val="dk2"/>
                </a:solidFill>
              </a:rPr>
              <a:t>Directory </a:t>
            </a:r>
            <a:r>
              <a:rPr lang="en-US" sz="2800" dirty="0">
                <a:solidFill>
                  <a:schemeClr val="dk2"/>
                </a:solidFill>
              </a:rPr>
              <a:t>and PowerShell Testing	</a:t>
            </a:r>
          </a:p>
        </p:txBody>
      </p:sp>
      <p:cxnSp>
        <p:nvCxnSpPr>
          <p:cNvPr id="117" name="Shape 117"/>
          <p:cNvCxnSpPr/>
          <p:nvPr/>
        </p:nvCxnSpPr>
        <p:spPr>
          <a:xfrm>
            <a:off x="3603174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609202" y="7479883"/>
            <a:ext cx="267103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2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3603922" y="8092326"/>
            <a:ext cx="4506412" cy="1642223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0" dirty="0">
                <a:solidFill>
                  <a:schemeClr val="dk2"/>
                </a:solidFill>
              </a:rPr>
              <a:t>Navigate and </a:t>
            </a:r>
            <a:r>
              <a:rPr lang="en-US" sz="2800" dirty="0" smtClean="0">
                <a:solidFill>
                  <a:schemeClr val="dk2"/>
                </a:solidFill>
              </a:rPr>
              <a:t>Use </a:t>
            </a:r>
            <a:r>
              <a:rPr lang="en-US" sz="2800" dirty="0">
                <a:solidFill>
                  <a:schemeClr val="dk2"/>
                </a:solidFill>
              </a:rPr>
              <a:t>PowerShell with </a:t>
            </a:r>
            <a:r>
              <a:rPr lang="en-US" sz="2800" dirty="0" smtClean="0">
                <a:solidFill>
                  <a:schemeClr val="dk2"/>
                </a:solidFill>
              </a:rPr>
              <a:t>Active Directory Fluently</a:t>
            </a:r>
            <a:endParaRPr lang="en-US" sz="2800" dirty="0">
              <a:solidFill>
                <a:schemeClr val="dk2"/>
              </a:solidFill>
            </a:endParaRPr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6364895" y="4288329"/>
            <a:ext cx="0" cy="231013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459067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3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459067" y="4569762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0" dirty="0">
                <a:solidFill>
                  <a:schemeClr val="dk2"/>
                </a:solidFill>
              </a:rPr>
              <a:t>Report Creation for </a:t>
            </a:r>
            <a:r>
              <a:rPr lang="en-US" sz="2800" dirty="0" smtClean="0">
                <a:solidFill>
                  <a:schemeClr val="dk2"/>
                </a:solidFill>
              </a:rPr>
              <a:t>Your </a:t>
            </a:r>
            <a:r>
              <a:rPr lang="en-US" sz="2800" dirty="0">
                <a:solidFill>
                  <a:schemeClr val="dk2"/>
                </a:solidFill>
              </a:rPr>
              <a:t>Active Directory</a:t>
            </a:r>
            <a:endParaRPr lang="en" sz="2800" dirty="0">
              <a:solidFill>
                <a:schemeClr val="dk2"/>
              </a:solidFill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940003" y="1476772"/>
            <a:ext cx="16451820" cy="1534689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" sz="4402" dirty="0"/>
              <a:t>What We’ll Learn</a:t>
            </a:r>
            <a:r>
              <a:rPr lang="en" sz="4402" dirty="0" smtClean="0"/>
              <a:t>? </a:t>
            </a:r>
            <a:endParaRPr lang="en" sz="4402" dirty="0"/>
          </a:p>
        </p:txBody>
      </p:sp>
      <p:grpSp>
        <p:nvGrpSpPr>
          <p:cNvPr id="130" name="Shape 130"/>
          <p:cNvGrpSpPr/>
          <p:nvPr/>
        </p:nvGrpSpPr>
        <p:grpSpPr>
          <a:xfrm>
            <a:off x="762998" y="5981660"/>
            <a:ext cx="16762037" cy="1334981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</p:grpSp>
      <p:cxnSp>
        <p:nvCxnSpPr>
          <p:cNvPr id="21" name="Shape 126">
            <a:extLst>
              <a:ext uri="{FF2B5EF4-FFF2-40B4-BE49-F238E27FC236}">
                <a16:creationId xmlns:a16="http://schemas.microsoft.com/office/drawing/2014/main" xmlns="" id="{70452974-B478-4D3B-9D31-FE3824C626BA}"/>
              </a:ext>
            </a:extLst>
          </p:cNvPr>
          <p:cNvCxnSpPr>
            <a:cxnSpLocks/>
          </p:cNvCxnSpPr>
          <p:nvPr/>
        </p:nvCxnSpPr>
        <p:spPr>
          <a:xfrm>
            <a:off x="8932220" y="6883611"/>
            <a:ext cx="0" cy="101109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2" name="Shape 124">
            <a:extLst>
              <a:ext uri="{FF2B5EF4-FFF2-40B4-BE49-F238E27FC236}">
                <a16:creationId xmlns:a16="http://schemas.microsoft.com/office/drawing/2014/main" xmlns="" id="{7CAC59DB-7C04-4B20-8FB2-B82110A2EC8E}"/>
              </a:ext>
            </a:extLst>
          </p:cNvPr>
          <p:cNvSpPr txBox="1">
            <a:spLocks/>
          </p:cNvSpPr>
          <p:nvPr/>
        </p:nvSpPr>
        <p:spPr>
          <a:xfrm>
            <a:off x="8944433" y="7527786"/>
            <a:ext cx="3629880" cy="783838"/>
          </a:xfrm>
          <a:prstGeom prst="rect">
            <a:avLst/>
          </a:prstGeom>
          <a:noFill/>
          <a:ln>
            <a:noFill/>
          </a:ln>
        </p:spPr>
        <p:txBody>
          <a:bodyPr lIns="182874" tIns="182874" rIns="182874" bIns="182874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" sz="3600" dirty="0">
                <a:solidFill>
                  <a:schemeClr val="dk1"/>
                </a:solidFill>
              </a:rPr>
              <a:t>Section 4</a:t>
            </a:r>
          </a:p>
        </p:txBody>
      </p:sp>
      <p:sp>
        <p:nvSpPr>
          <p:cNvPr id="3" name="Shape 119">
            <a:extLst>
              <a:ext uri="{FF2B5EF4-FFF2-40B4-BE49-F238E27FC236}">
                <a16:creationId xmlns:a16="http://schemas.microsoft.com/office/drawing/2014/main" xmlns="" id="{089DC6F9-B670-4DA5-8233-DFBFF140F2CB}"/>
              </a:ext>
            </a:extLst>
          </p:cNvPr>
          <p:cNvSpPr txBox="1">
            <a:spLocks/>
          </p:cNvSpPr>
          <p:nvPr/>
        </p:nvSpPr>
        <p:spPr>
          <a:xfrm>
            <a:off x="8939422" y="8081592"/>
            <a:ext cx="4084774" cy="1156864"/>
          </a:xfrm>
          <a:prstGeom prst="rect">
            <a:avLst/>
          </a:prstGeom>
          <a:noFill/>
          <a:ln>
            <a:noFill/>
          </a:ln>
        </p:spPr>
        <p:txBody>
          <a:bodyPr lIns="182874" tIns="182874" rIns="182874" bIns="18287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40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36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32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z="2800" dirty="0">
                <a:solidFill>
                  <a:schemeClr val="dk2"/>
                </a:solidFill>
              </a:rPr>
              <a:t>DHCP, DNS, Group Policy, and Basic AD Tools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92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958927" y="4304760"/>
            <a:ext cx="0" cy="2244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053100" y="3989950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1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053100" y="4569735"/>
            <a:ext cx="375743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" sz="2800" dirty="0">
                <a:solidFill>
                  <a:schemeClr val="dk2"/>
                </a:solidFill>
              </a:rPr>
              <a:t>Building Labs for </a:t>
            </a:r>
            <a:r>
              <a:rPr lang="en" sz="2800" dirty="0" smtClean="0">
                <a:solidFill>
                  <a:schemeClr val="dk2"/>
                </a:solidFill>
              </a:rPr>
              <a:t>Active </a:t>
            </a:r>
            <a:r>
              <a:rPr lang="en-US" sz="2800" dirty="0" smtClean="0">
                <a:solidFill>
                  <a:schemeClr val="dk2"/>
                </a:solidFill>
              </a:rPr>
              <a:t>Directory </a:t>
            </a:r>
            <a:r>
              <a:rPr lang="en-US" sz="2800" dirty="0">
                <a:solidFill>
                  <a:schemeClr val="dk2"/>
                </a:solidFill>
              </a:rPr>
              <a:t>and PowerShell Testing	</a:t>
            </a:r>
          </a:p>
        </p:txBody>
      </p:sp>
      <p:cxnSp>
        <p:nvCxnSpPr>
          <p:cNvPr id="117" name="Shape 117"/>
          <p:cNvCxnSpPr/>
          <p:nvPr/>
        </p:nvCxnSpPr>
        <p:spPr>
          <a:xfrm>
            <a:off x="3603174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609202" y="7479883"/>
            <a:ext cx="267103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2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3603922" y="8092326"/>
            <a:ext cx="4506412" cy="1642223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0" dirty="0">
                <a:solidFill>
                  <a:schemeClr val="dk2"/>
                </a:solidFill>
              </a:rPr>
              <a:t>Navigate and </a:t>
            </a:r>
            <a:r>
              <a:rPr lang="en-US" sz="2800" dirty="0" smtClean="0">
                <a:solidFill>
                  <a:schemeClr val="dk2"/>
                </a:solidFill>
              </a:rPr>
              <a:t>Use </a:t>
            </a:r>
            <a:r>
              <a:rPr lang="en-US" sz="2800" dirty="0">
                <a:solidFill>
                  <a:schemeClr val="dk2"/>
                </a:solidFill>
              </a:rPr>
              <a:t>PowerShell with </a:t>
            </a:r>
            <a:r>
              <a:rPr lang="en-US" sz="2800" dirty="0" smtClean="0">
                <a:solidFill>
                  <a:schemeClr val="dk2"/>
                </a:solidFill>
              </a:rPr>
              <a:t>Active Directory Fluently</a:t>
            </a:r>
            <a:endParaRPr lang="en-US" sz="2800" dirty="0">
              <a:solidFill>
                <a:schemeClr val="dk2"/>
              </a:solidFill>
            </a:endParaRPr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6364895" y="4288329"/>
            <a:ext cx="0" cy="231013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459067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3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459067" y="4569762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0" dirty="0">
                <a:solidFill>
                  <a:schemeClr val="dk2"/>
                </a:solidFill>
              </a:rPr>
              <a:t>Report Creation for </a:t>
            </a:r>
            <a:r>
              <a:rPr lang="en-US" sz="2800" dirty="0" smtClean="0">
                <a:solidFill>
                  <a:schemeClr val="dk2"/>
                </a:solidFill>
              </a:rPr>
              <a:t>Your </a:t>
            </a:r>
            <a:r>
              <a:rPr lang="en-US" sz="2800" dirty="0">
                <a:solidFill>
                  <a:schemeClr val="dk2"/>
                </a:solidFill>
              </a:rPr>
              <a:t>Active Directory</a:t>
            </a:r>
            <a:endParaRPr lang="en" sz="2800" dirty="0">
              <a:solidFill>
                <a:schemeClr val="dk2"/>
              </a:solidFill>
            </a:endParaRPr>
          </a:p>
        </p:txBody>
      </p:sp>
      <p:cxnSp>
        <p:nvCxnSpPr>
          <p:cNvPr id="126" name="Shape 126"/>
          <p:cNvCxnSpPr/>
          <p:nvPr/>
        </p:nvCxnSpPr>
        <p:spPr>
          <a:xfrm rot="10800000">
            <a:off x="11611834" y="4288540"/>
            <a:ext cx="0" cy="233471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11706002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-US" sz="3600" dirty="0">
                <a:solidFill>
                  <a:schemeClr val="dk1"/>
                </a:solidFill>
              </a:rPr>
              <a:t>Section 5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1706002" y="4569762"/>
            <a:ext cx="417316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0" dirty="0">
                <a:solidFill>
                  <a:schemeClr val="dk2"/>
                </a:solidFill>
              </a:rPr>
              <a:t>Working with Scripts, Functions, </a:t>
            </a:r>
            <a:r>
              <a:rPr lang="en-US" sz="2800" dirty="0" smtClean="0">
                <a:solidFill>
                  <a:schemeClr val="dk2"/>
                </a:solidFill>
              </a:rPr>
              <a:t>and </a:t>
            </a:r>
            <a:r>
              <a:rPr lang="en-US" sz="2800" dirty="0">
                <a:solidFill>
                  <a:schemeClr val="dk2"/>
                </a:solidFill>
              </a:rPr>
              <a:t>Custom </a:t>
            </a:r>
            <a:r>
              <a:rPr lang="en-US" sz="2800" dirty="0" smtClean="0">
                <a:solidFill>
                  <a:schemeClr val="dk2"/>
                </a:solidFill>
              </a:rPr>
              <a:t>Modules </a:t>
            </a:r>
            <a:r>
              <a:rPr lang="en-US" sz="2800" dirty="0">
                <a:solidFill>
                  <a:schemeClr val="dk2"/>
                </a:solidFill>
              </a:rPr>
              <a:t>for AD</a:t>
            </a:r>
            <a:endParaRPr lang="en" sz="2800" dirty="0">
              <a:solidFill>
                <a:schemeClr val="dk2"/>
              </a:solidFill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940003" y="1476772"/>
            <a:ext cx="16451820" cy="1534689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" sz="4402" dirty="0"/>
              <a:t>What We’ll Learn</a:t>
            </a:r>
            <a:r>
              <a:rPr lang="en" sz="4402" dirty="0" smtClean="0"/>
              <a:t>? </a:t>
            </a:r>
            <a:endParaRPr lang="en" sz="4402" dirty="0"/>
          </a:p>
        </p:txBody>
      </p:sp>
      <p:grpSp>
        <p:nvGrpSpPr>
          <p:cNvPr id="130" name="Shape 130"/>
          <p:cNvGrpSpPr/>
          <p:nvPr/>
        </p:nvGrpSpPr>
        <p:grpSpPr>
          <a:xfrm>
            <a:off x="762998" y="5981660"/>
            <a:ext cx="16762037" cy="1334981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</p:grpSp>
      <p:cxnSp>
        <p:nvCxnSpPr>
          <p:cNvPr id="21" name="Shape 126">
            <a:extLst>
              <a:ext uri="{FF2B5EF4-FFF2-40B4-BE49-F238E27FC236}">
                <a16:creationId xmlns:a16="http://schemas.microsoft.com/office/drawing/2014/main" xmlns="" id="{70452974-B478-4D3B-9D31-FE3824C626BA}"/>
              </a:ext>
            </a:extLst>
          </p:cNvPr>
          <p:cNvCxnSpPr>
            <a:cxnSpLocks/>
          </p:cNvCxnSpPr>
          <p:nvPr/>
        </p:nvCxnSpPr>
        <p:spPr>
          <a:xfrm>
            <a:off x="8932220" y="6883611"/>
            <a:ext cx="0" cy="101109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2" name="Shape 124">
            <a:extLst>
              <a:ext uri="{FF2B5EF4-FFF2-40B4-BE49-F238E27FC236}">
                <a16:creationId xmlns:a16="http://schemas.microsoft.com/office/drawing/2014/main" xmlns="" id="{7CAC59DB-7C04-4B20-8FB2-B82110A2EC8E}"/>
              </a:ext>
            </a:extLst>
          </p:cNvPr>
          <p:cNvSpPr txBox="1">
            <a:spLocks/>
          </p:cNvSpPr>
          <p:nvPr/>
        </p:nvSpPr>
        <p:spPr>
          <a:xfrm>
            <a:off x="8944433" y="7527786"/>
            <a:ext cx="3629880" cy="783838"/>
          </a:xfrm>
          <a:prstGeom prst="rect">
            <a:avLst/>
          </a:prstGeom>
          <a:noFill/>
          <a:ln>
            <a:noFill/>
          </a:ln>
        </p:spPr>
        <p:txBody>
          <a:bodyPr lIns="182874" tIns="182874" rIns="182874" bIns="182874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" sz="3600" dirty="0">
                <a:solidFill>
                  <a:schemeClr val="dk1"/>
                </a:solidFill>
              </a:rPr>
              <a:t>Section 4</a:t>
            </a:r>
          </a:p>
        </p:txBody>
      </p:sp>
      <p:sp>
        <p:nvSpPr>
          <p:cNvPr id="3" name="Shape 119">
            <a:extLst>
              <a:ext uri="{FF2B5EF4-FFF2-40B4-BE49-F238E27FC236}">
                <a16:creationId xmlns:a16="http://schemas.microsoft.com/office/drawing/2014/main" xmlns="" id="{089DC6F9-B670-4DA5-8233-DFBFF140F2CB}"/>
              </a:ext>
            </a:extLst>
          </p:cNvPr>
          <p:cNvSpPr txBox="1">
            <a:spLocks/>
          </p:cNvSpPr>
          <p:nvPr/>
        </p:nvSpPr>
        <p:spPr>
          <a:xfrm>
            <a:off x="8939422" y="8081592"/>
            <a:ext cx="4084774" cy="1156864"/>
          </a:xfrm>
          <a:prstGeom prst="rect">
            <a:avLst/>
          </a:prstGeom>
          <a:noFill/>
          <a:ln>
            <a:noFill/>
          </a:ln>
        </p:spPr>
        <p:txBody>
          <a:bodyPr lIns="182874" tIns="182874" rIns="182874" bIns="18287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40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36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32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z="2800" dirty="0">
                <a:solidFill>
                  <a:schemeClr val="dk2"/>
                </a:solidFill>
              </a:rPr>
              <a:t>DHCP, DNS, Group Policy, and Basic AD Tools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7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Shape 114"/>
          <p:cNvCxnSpPr/>
          <p:nvPr/>
        </p:nvCxnSpPr>
        <p:spPr>
          <a:xfrm rot="10800000">
            <a:off x="958927" y="4304760"/>
            <a:ext cx="0" cy="224415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053100" y="3989950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1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053100" y="4569735"/>
            <a:ext cx="375743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" sz="2800" dirty="0">
                <a:solidFill>
                  <a:schemeClr val="dk2"/>
                </a:solidFill>
              </a:rPr>
              <a:t>Building Labs for </a:t>
            </a:r>
            <a:r>
              <a:rPr lang="en" sz="2800" dirty="0" smtClean="0">
                <a:solidFill>
                  <a:schemeClr val="dk2"/>
                </a:solidFill>
              </a:rPr>
              <a:t>Active </a:t>
            </a:r>
            <a:r>
              <a:rPr lang="en-US" sz="2800" dirty="0" smtClean="0">
                <a:solidFill>
                  <a:schemeClr val="dk2"/>
                </a:solidFill>
              </a:rPr>
              <a:t>Directory </a:t>
            </a:r>
            <a:r>
              <a:rPr lang="en-US" sz="2800" dirty="0">
                <a:solidFill>
                  <a:schemeClr val="dk2"/>
                </a:solidFill>
              </a:rPr>
              <a:t>and PowerShell Testing	</a:t>
            </a:r>
          </a:p>
        </p:txBody>
      </p:sp>
      <p:cxnSp>
        <p:nvCxnSpPr>
          <p:cNvPr id="117" name="Shape 117"/>
          <p:cNvCxnSpPr/>
          <p:nvPr/>
        </p:nvCxnSpPr>
        <p:spPr>
          <a:xfrm>
            <a:off x="3603174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609202" y="7479883"/>
            <a:ext cx="267103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2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3603922" y="8092326"/>
            <a:ext cx="4506412" cy="1642223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0" dirty="0">
                <a:solidFill>
                  <a:schemeClr val="dk2"/>
                </a:solidFill>
              </a:rPr>
              <a:t>Navigate and </a:t>
            </a:r>
            <a:r>
              <a:rPr lang="en-US" sz="2800" dirty="0" smtClean="0">
                <a:solidFill>
                  <a:schemeClr val="dk2"/>
                </a:solidFill>
              </a:rPr>
              <a:t>Use </a:t>
            </a:r>
            <a:r>
              <a:rPr lang="en-US" sz="2800" dirty="0">
                <a:solidFill>
                  <a:schemeClr val="dk2"/>
                </a:solidFill>
              </a:rPr>
              <a:t>PowerShell with </a:t>
            </a:r>
            <a:r>
              <a:rPr lang="en-US" sz="2800" dirty="0" smtClean="0">
                <a:solidFill>
                  <a:schemeClr val="dk2"/>
                </a:solidFill>
              </a:rPr>
              <a:t>Active Directory Fluently</a:t>
            </a:r>
            <a:endParaRPr lang="en-US" sz="2800" dirty="0">
              <a:solidFill>
                <a:schemeClr val="dk2"/>
              </a:solidFill>
            </a:endParaRPr>
          </a:p>
        </p:txBody>
      </p:sp>
      <p:cxnSp>
        <p:nvCxnSpPr>
          <p:cNvPr id="120" name="Shape 120"/>
          <p:cNvCxnSpPr/>
          <p:nvPr/>
        </p:nvCxnSpPr>
        <p:spPr>
          <a:xfrm rot="10800000">
            <a:off x="6364895" y="4288329"/>
            <a:ext cx="0" cy="231013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459067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3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459067" y="4569762"/>
            <a:ext cx="3629881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0" dirty="0">
                <a:solidFill>
                  <a:schemeClr val="dk2"/>
                </a:solidFill>
              </a:rPr>
              <a:t>Report Creation for </a:t>
            </a:r>
            <a:r>
              <a:rPr lang="en-US" sz="2800" dirty="0" smtClean="0">
                <a:solidFill>
                  <a:schemeClr val="dk2"/>
                </a:solidFill>
              </a:rPr>
              <a:t>Your </a:t>
            </a:r>
            <a:r>
              <a:rPr lang="en-US" sz="2800" dirty="0">
                <a:solidFill>
                  <a:schemeClr val="dk2"/>
                </a:solidFill>
              </a:rPr>
              <a:t>Active Directory</a:t>
            </a:r>
            <a:endParaRPr lang="en" sz="2800" dirty="0">
              <a:solidFill>
                <a:schemeClr val="dk2"/>
              </a:solidFill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13825023" y="6589354"/>
            <a:ext cx="0" cy="133498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13821356" y="7440640"/>
            <a:ext cx="3629880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" sz="3600" dirty="0">
                <a:solidFill>
                  <a:schemeClr val="dk1"/>
                </a:solidFill>
              </a:rPr>
              <a:t>Section </a:t>
            </a:r>
            <a:r>
              <a:rPr lang="en-US" sz="3600" dirty="0">
                <a:solidFill>
                  <a:schemeClr val="dk1"/>
                </a:solidFill>
              </a:rPr>
              <a:t>6</a:t>
            </a:r>
            <a:endParaRPr lang="en" sz="3600" dirty="0">
              <a:solidFill>
                <a:schemeClr val="dk1"/>
              </a:solidFill>
            </a:endParaRPr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13821355" y="8020425"/>
            <a:ext cx="4368908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1" dirty="0">
                <a:solidFill>
                  <a:schemeClr val="dk2"/>
                </a:solidFill>
              </a:rPr>
              <a:t>Solving </a:t>
            </a:r>
            <a:r>
              <a:rPr lang="en-US" sz="2801" dirty="0" smtClean="0">
                <a:solidFill>
                  <a:schemeClr val="dk2"/>
                </a:solidFill>
              </a:rPr>
              <a:t>Real-World Active Directory Problems </a:t>
            </a:r>
            <a:r>
              <a:rPr lang="en-US" sz="2801" dirty="0">
                <a:solidFill>
                  <a:schemeClr val="dk2"/>
                </a:solidFill>
              </a:rPr>
              <a:t>with PowerShell</a:t>
            </a:r>
            <a:endParaRPr lang="en" sz="2801" dirty="0">
              <a:solidFill>
                <a:schemeClr val="dk2"/>
              </a:solidFill>
            </a:endParaRPr>
          </a:p>
        </p:txBody>
      </p:sp>
      <p:cxnSp>
        <p:nvCxnSpPr>
          <p:cNvPr id="126" name="Shape 126"/>
          <p:cNvCxnSpPr/>
          <p:nvPr/>
        </p:nvCxnSpPr>
        <p:spPr>
          <a:xfrm rot="10800000">
            <a:off x="11611834" y="4288540"/>
            <a:ext cx="0" cy="233471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11706002" y="3989978"/>
            <a:ext cx="3629881" cy="783838"/>
          </a:xfrm>
          <a:prstGeom prst="rect">
            <a:avLst/>
          </a:prstGeom>
        </p:spPr>
        <p:txBody>
          <a:bodyPr lIns="182874" tIns="182874" rIns="182874" bIns="182874" anchor="ctr" anchorCtr="0">
            <a:noAutofit/>
          </a:bodyPr>
          <a:lstStyle/>
          <a:p>
            <a:r>
              <a:rPr lang="en-US" sz="3600" dirty="0">
                <a:solidFill>
                  <a:schemeClr val="dk1"/>
                </a:solidFill>
              </a:rPr>
              <a:t>Section 5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1706002" y="4569762"/>
            <a:ext cx="4173169" cy="1156864"/>
          </a:xfrm>
          <a:prstGeom prst="rect">
            <a:avLst/>
          </a:prstGeom>
        </p:spPr>
        <p:txBody>
          <a:bodyPr lIns="182874" tIns="182874" rIns="182874" bIns="182874" anchor="t" anchorCtr="0">
            <a:noAutofit/>
          </a:bodyPr>
          <a:lstStyle/>
          <a:p>
            <a:r>
              <a:rPr lang="en-US" sz="2800" dirty="0">
                <a:solidFill>
                  <a:schemeClr val="dk2"/>
                </a:solidFill>
              </a:rPr>
              <a:t>Working with Scripts, Functions, </a:t>
            </a:r>
            <a:r>
              <a:rPr lang="en-US" sz="2800" dirty="0" smtClean="0">
                <a:solidFill>
                  <a:schemeClr val="dk2"/>
                </a:solidFill>
              </a:rPr>
              <a:t>and </a:t>
            </a:r>
            <a:r>
              <a:rPr lang="en-US" sz="2800" dirty="0">
                <a:solidFill>
                  <a:schemeClr val="dk2"/>
                </a:solidFill>
              </a:rPr>
              <a:t>Custom </a:t>
            </a:r>
            <a:r>
              <a:rPr lang="en-US" sz="2800" dirty="0" smtClean="0">
                <a:solidFill>
                  <a:schemeClr val="dk2"/>
                </a:solidFill>
              </a:rPr>
              <a:t>Modules </a:t>
            </a:r>
            <a:r>
              <a:rPr lang="en-US" sz="2800" dirty="0">
                <a:solidFill>
                  <a:schemeClr val="dk2"/>
                </a:solidFill>
              </a:rPr>
              <a:t>for AD</a:t>
            </a:r>
            <a:endParaRPr lang="en" sz="2800" dirty="0">
              <a:solidFill>
                <a:schemeClr val="dk2"/>
              </a:solidFill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940003" y="1476772"/>
            <a:ext cx="16451820" cy="1534689"/>
          </a:xfrm>
          <a:prstGeom prst="rect">
            <a:avLst/>
          </a:prstGeom>
        </p:spPr>
        <p:txBody>
          <a:bodyPr lIns="182874" tIns="182874" rIns="182874" bIns="182874" anchor="b" anchorCtr="0">
            <a:noAutofit/>
          </a:bodyPr>
          <a:lstStyle/>
          <a:p>
            <a:r>
              <a:rPr lang="en" sz="4402" dirty="0"/>
              <a:t>What We’ll Learn</a:t>
            </a:r>
            <a:r>
              <a:rPr lang="en" sz="4402" dirty="0" smtClean="0"/>
              <a:t>? </a:t>
            </a:r>
            <a:endParaRPr lang="en" sz="4402" dirty="0"/>
          </a:p>
        </p:txBody>
      </p:sp>
      <p:grpSp>
        <p:nvGrpSpPr>
          <p:cNvPr id="130" name="Shape 130"/>
          <p:cNvGrpSpPr/>
          <p:nvPr/>
        </p:nvGrpSpPr>
        <p:grpSpPr>
          <a:xfrm>
            <a:off x="762998" y="5981660"/>
            <a:ext cx="16762037" cy="1334981"/>
            <a:chOff x="383437" y="2845250"/>
            <a:chExt cx="8377136" cy="667800"/>
          </a:xfrm>
        </p:grpSpPr>
        <p:sp>
          <p:nvSpPr>
            <p:cNvPr id="131" name="Shape 131"/>
            <p:cNvSpPr/>
            <p:nvPr/>
          </p:nvSpPr>
          <p:spPr>
            <a:xfrm rot="5400000">
              <a:off x="8137924" y="2890400"/>
              <a:ext cx="667800" cy="577500"/>
            </a:xfrm>
            <a:prstGeom prst="triangle">
              <a:avLst>
                <a:gd name="adj" fmla="val 50000"/>
              </a:avLst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  <p:sp>
          <p:nvSpPr>
            <p:cNvPr id="132" name="Shape 132"/>
            <p:cNvSpPr/>
            <p:nvPr/>
          </p:nvSpPr>
          <p:spPr>
            <a:xfrm>
              <a:off x="383437" y="3057650"/>
              <a:ext cx="7904700" cy="24300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txBody>
            <a:bodyPr lIns="121956" tIns="121956" rIns="121956" bIns="121956" anchor="ctr" anchorCtr="0">
              <a:noAutofit/>
            </a:bodyPr>
            <a:lstStyle/>
            <a:p>
              <a:endParaRPr sz="3702"/>
            </a:p>
          </p:txBody>
        </p:sp>
      </p:grpSp>
      <p:cxnSp>
        <p:nvCxnSpPr>
          <p:cNvPr id="21" name="Shape 126">
            <a:extLst>
              <a:ext uri="{FF2B5EF4-FFF2-40B4-BE49-F238E27FC236}">
                <a16:creationId xmlns:a16="http://schemas.microsoft.com/office/drawing/2014/main" xmlns="" id="{70452974-B478-4D3B-9D31-FE3824C626BA}"/>
              </a:ext>
            </a:extLst>
          </p:cNvPr>
          <p:cNvCxnSpPr>
            <a:cxnSpLocks/>
          </p:cNvCxnSpPr>
          <p:nvPr/>
        </p:nvCxnSpPr>
        <p:spPr>
          <a:xfrm>
            <a:off x="8932220" y="6883611"/>
            <a:ext cx="0" cy="101109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2" name="Shape 124">
            <a:extLst>
              <a:ext uri="{FF2B5EF4-FFF2-40B4-BE49-F238E27FC236}">
                <a16:creationId xmlns:a16="http://schemas.microsoft.com/office/drawing/2014/main" xmlns="" id="{7CAC59DB-7C04-4B20-8FB2-B82110A2EC8E}"/>
              </a:ext>
            </a:extLst>
          </p:cNvPr>
          <p:cNvSpPr txBox="1">
            <a:spLocks/>
          </p:cNvSpPr>
          <p:nvPr/>
        </p:nvSpPr>
        <p:spPr>
          <a:xfrm>
            <a:off x="8944433" y="7527786"/>
            <a:ext cx="3629880" cy="783838"/>
          </a:xfrm>
          <a:prstGeom prst="rect">
            <a:avLst/>
          </a:prstGeom>
          <a:noFill/>
          <a:ln>
            <a:noFill/>
          </a:ln>
        </p:spPr>
        <p:txBody>
          <a:bodyPr lIns="182874" tIns="182874" rIns="182874" bIns="182874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" sz="3600" dirty="0">
                <a:solidFill>
                  <a:schemeClr val="dk1"/>
                </a:solidFill>
              </a:rPr>
              <a:t>Section 4</a:t>
            </a:r>
          </a:p>
        </p:txBody>
      </p:sp>
      <p:sp>
        <p:nvSpPr>
          <p:cNvPr id="3" name="Shape 119">
            <a:extLst>
              <a:ext uri="{FF2B5EF4-FFF2-40B4-BE49-F238E27FC236}">
                <a16:creationId xmlns:a16="http://schemas.microsoft.com/office/drawing/2014/main" xmlns="" id="{089DC6F9-B670-4DA5-8233-DFBFF140F2CB}"/>
              </a:ext>
            </a:extLst>
          </p:cNvPr>
          <p:cNvSpPr txBox="1">
            <a:spLocks/>
          </p:cNvSpPr>
          <p:nvPr/>
        </p:nvSpPr>
        <p:spPr>
          <a:xfrm>
            <a:off x="8939422" y="8081592"/>
            <a:ext cx="4084774" cy="1156864"/>
          </a:xfrm>
          <a:prstGeom prst="rect">
            <a:avLst/>
          </a:prstGeom>
          <a:noFill/>
          <a:ln>
            <a:noFill/>
          </a:ln>
        </p:spPr>
        <p:txBody>
          <a:bodyPr lIns="182874" tIns="182874" rIns="182874" bIns="18287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40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36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Calibri"/>
              <a:buNone/>
              <a:defRPr sz="32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Calibri"/>
              <a:buNone/>
              <a:defRPr sz="28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z="2800" dirty="0">
                <a:solidFill>
                  <a:schemeClr val="dk2"/>
                </a:solidFill>
              </a:rPr>
              <a:t>DHCP, DNS, Group Policy, and Basic AD Tools</a:t>
            </a:r>
          </a:p>
        </p:txBody>
      </p:sp>
    </p:spTree>
    <p:extLst>
      <p:ext uri="{BB962C8B-B14F-4D97-AF65-F5344CB8AC3E}">
        <p14:creationId xmlns:p14="http://schemas.microsoft.com/office/powerpoint/2010/main" val="162989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6A7459D10FB44E8BA45353DEFBACFC" ma:contentTypeVersion="16" ma:contentTypeDescription="Create a new document." ma:contentTypeScope="" ma:versionID="183cf6b4a79d604d68353c337dca2aa6">
  <xsd:schema xmlns:xsd="http://www.w3.org/2001/XMLSchema" xmlns:xs="http://www.w3.org/2001/XMLSchema" xmlns:p="http://schemas.microsoft.com/office/2006/metadata/properties" xmlns:ns2="08d17e23-13b8-4391-828a-0156f1dd1571" xmlns:ns3="a7a179ed-afad-4ea6-94e2-52752b44e121" targetNamespace="http://schemas.microsoft.com/office/2006/metadata/properties" ma:root="true" ma:fieldsID="e32eb6bdc62759c035f57e04740d0275" ns2:_="" ns3:_="">
    <xsd:import namespace="08d17e23-13b8-4391-828a-0156f1dd1571"/>
    <xsd:import namespace="a7a179ed-afad-4ea6-94e2-52752b44e1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8d17e23-13b8-4391-828a-0156f1dd15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a179ed-afad-4ea6-94e2-52752b44e121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8dffb25e-b4d8-4e3b-84e0-053b2181b756}" ma:internalName="TaxCatchAll" ma:showField="CatchAllData" ma:web="a7a179ed-afad-4ea6-94e2-52752b44e12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7a179ed-afad-4ea6-94e2-52752b44e121" xsi:nil="true"/>
    <lcf76f155ced4ddcb4097134ff3c332f xmlns="08d17e23-13b8-4391-828a-0156f1dd157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5B592EA-4781-4CA6-8205-1AA7C13120B9}"/>
</file>

<file path=customXml/itemProps2.xml><?xml version="1.0" encoding="utf-8"?>
<ds:datastoreItem xmlns:ds="http://schemas.openxmlformats.org/officeDocument/2006/customXml" ds:itemID="{0317DE46-C636-4936-88AC-C129D600C9EE}"/>
</file>

<file path=customXml/itemProps3.xml><?xml version="1.0" encoding="utf-8"?>
<ds:datastoreItem xmlns:ds="http://schemas.openxmlformats.org/officeDocument/2006/customXml" ds:itemID="{7727FB05-453E-4E34-A353-A72D2FA80ADE}"/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374</Words>
  <Application>Microsoft Office PowerPoint</Application>
  <PresentationFormat>Custom</PresentationFormat>
  <Paragraphs>73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Roboto</vt:lpstr>
      <vt:lpstr>Calibri</vt:lpstr>
      <vt:lpstr>Packt</vt:lpstr>
      <vt:lpstr>Hands-On PowerShell for  Active Directory</vt:lpstr>
      <vt:lpstr>Joshua B Jones</vt:lpstr>
      <vt:lpstr>The Course Overview </vt:lpstr>
      <vt:lpstr>Section 1</vt:lpstr>
      <vt:lpstr>Section 1</vt:lpstr>
      <vt:lpstr>Section 1</vt:lpstr>
      <vt:lpstr>Section 1</vt:lpstr>
      <vt:lpstr>Section 1</vt:lpstr>
      <vt:lpstr>Section 1</vt:lpstr>
      <vt:lpstr>Prerequisites</vt:lpstr>
      <vt:lpstr>Willingness to Learn</vt:lpstr>
      <vt:lpstr>Let’s Get Started!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 - Building a Blog Application</dc:title>
  <cp:lastModifiedBy>Francis Dmello</cp:lastModifiedBy>
  <cp:revision>35</cp:revision>
  <dcterms:modified xsi:type="dcterms:W3CDTF">2018-09-19T09:21:39Z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3" name="ContentTypeId">
    <vt:lpwstr>0x0101001F6A7459D10FB44E8BA45353DEFBACFC</vt:lpwstr>
  </property>
</Properties>
</file>